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33" r:id="rId3"/>
    <p:sldId id="410" r:id="rId4"/>
    <p:sldId id="389" r:id="rId5"/>
    <p:sldId id="448" r:id="rId6"/>
    <p:sldId id="391" r:id="rId7"/>
    <p:sldId id="459" r:id="rId8"/>
    <p:sldId id="394" r:id="rId9"/>
    <p:sldId id="393" r:id="rId10"/>
    <p:sldId id="395" r:id="rId11"/>
    <p:sldId id="396" r:id="rId12"/>
    <p:sldId id="461" r:id="rId13"/>
    <p:sldId id="462" r:id="rId14"/>
    <p:sldId id="473" r:id="rId15"/>
    <p:sldId id="468" r:id="rId16"/>
    <p:sldId id="432" r:id="rId17"/>
    <p:sldId id="469" r:id="rId18"/>
    <p:sldId id="470" r:id="rId19"/>
    <p:sldId id="463" r:id="rId20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AB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4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3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image" Target="../media/image1.png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tags" Target="../tags/tag17.xml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image" Target="../media/image9.png"/><Relationship Id="rId23" Type="http://schemas.openxmlformats.org/officeDocument/2006/relationships/tags" Target="../tags/tag14.xml"/><Relationship Id="rId22" Type="http://schemas.openxmlformats.org/officeDocument/2006/relationships/image" Target="../media/image8.png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tags" Target="../tags/tag1.xml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image" Target="../media/image7.png"/><Relationship Id="rId16" Type="http://schemas.openxmlformats.org/officeDocument/2006/relationships/tags" Target="../tags/tag9.xml"/><Relationship Id="rId15" Type="http://schemas.openxmlformats.org/officeDocument/2006/relationships/image" Target="../media/image6.png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12.png"/><Relationship Id="rId6" Type="http://schemas.openxmlformats.org/officeDocument/2006/relationships/tags" Target="../tags/tag111.xml"/><Relationship Id="rId5" Type="http://schemas.openxmlformats.org/officeDocument/2006/relationships/image" Target="../media/image11.png"/><Relationship Id="rId4" Type="http://schemas.openxmlformats.org/officeDocument/2006/relationships/tags" Target="../tags/tag110.xml"/><Relationship Id="rId3" Type="http://schemas.openxmlformats.org/officeDocument/2006/relationships/image" Target="../media/image10.png"/><Relationship Id="rId2" Type="http://schemas.openxmlformats.org/officeDocument/2006/relationships/tags" Target="../tags/tag109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8.png"/><Relationship Id="rId7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8.xml"/><Relationship Id="rId19" Type="http://schemas.openxmlformats.org/officeDocument/2006/relationships/image" Target="../media/image16.png"/><Relationship Id="rId18" Type="http://schemas.openxmlformats.org/officeDocument/2006/relationships/tags" Target="../tags/tag129.xml"/><Relationship Id="rId17" Type="http://schemas.openxmlformats.org/officeDocument/2006/relationships/image" Target="../media/image15.png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image" Target="../media/image14.png"/><Relationship Id="rId11" Type="http://schemas.openxmlformats.org/officeDocument/2006/relationships/tags" Target="../tags/tag12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38.xml"/><Relationship Id="rId7" Type="http://schemas.openxmlformats.org/officeDocument/2006/relationships/image" Target="../media/image11.png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10.pn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image" Target="../media/image10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11.png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image" Target="../media/image10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11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image" Target="../media/image10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../media/image11.png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../media/image10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00.xml"/><Relationship Id="rId7" Type="http://schemas.openxmlformats.org/officeDocument/2006/relationships/image" Target="../media/image11.png"/><Relationship Id="rId6" Type="http://schemas.openxmlformats.org/officeDocument/2006/relationships/tags" Target="../tags/tag199.xml"/><Relationship Id="rId5" Type="http://schemas.openxmlformats.org/officeDocument/2006/relationships/image" Target="../media/image10.pn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10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12.png"/><Relationship Id="rId6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tags" Target="../tags/tag23.xml"/><Relationship Id="rId3" Type="http://schemas.openxmlformats.org/officeDocument/2006/relationships/image" Target="../media/image10.png"/><Relationship Id="rId2" Type="http://schemas.openxmlformats.org/officeDocument/2006/relationships/tags" Target="../tags/tag2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8.png"/><Relationship Id="rId7" Type="http://schemas.openxmlformats.org/officeDocument/2006/relationships/tags" Target="../tags/tag36.xml"/><Relationship Id="rId6" Type="http://schemas.openxmlformats.org/officeDocument/2006/relationships/image" Target="../media/image10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2.xml"/><Relationship Id="rId19" Type="http://schemas.openxmlformats.org/officeDocument/2006/relationships/image" Target="../media/image16.png"/><Relationship Id="rId18" Type="http://schemas.openxmlformats.org/officeDocument/2006/relationships/tags" Target="../tags/tag43.xml"/><Relationship Id="rId17" Type="http://schemas.openxmlformats.org/officeDocument/2006/relationships/image" Target="../media/image15.png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14.png"/><Relationship Id="rId11" Type="http://schemas.openxmlformats.org/officeDocument/2006/relationships/tags" Target="../tags/tag38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2.png"/><Relationship Id="rId6" Type="http://schemas.openxmlformats.org/officeDocument/2006/relationships/tags" Target="../tags/tag51.xml"/><Relationship Id="rId5" Type="http://schemas.openxmlformats.org/officeDocument/2006/relationships/image" Target="../media/image11.png"/><Relationship Id="rId4" Type="http://schemas.openxmlformats.org/officeDocument/2006/relationships/tags" Target="../tags/tag50.xml"/><Relationship Id="rId3" Type="http://schemas.openxmlformats.org/officeDocument/2006/relationships/image" Target="../media/image10.png"/><Relationship Id="rId2" Type="http://schemas.openxmlformats.org/officeDocument/2006/relationships/tags" Target="../tags/tag49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12.png"/><Relationship Id="rId6" Type="http://schemas.openxmlformats.org/officeDocument/2006/relationships/tags" Target="../tags/tag62.xml"/><Relationship Id="rId5" Type="http://schemas.openxmlformats.org/officeDocument/2006/relationships/image" Target="../media/image11.png"/><Relationship Id="rId4" Type="http://schemas.openxmlformats.org/officeDocument/2006/relationships/tags" Target="../tags/tag61.xml"/><Relationship Id="rId3" Type="http://schemas.openxmlformats.org/officeDocument/2006/relationships/image" Target="../media/image10.png"/><Relationship Id="rId2" Type="http://schemas.openxmlformats.org/officeDocument/2006/relationships/tags" Target="../tags/tag60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1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12.png"/><Relationship Id="rId11" Type="http://schemas.openxmlformats.org/officeDocument/2006/relationships/tags" Target="../tags/tag80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12.png"/><Relationship Id="rId6" Type="http://schemas.openxmlformats.org/officeDocument/2006/relationships/tags" Target="../tags/tag90.xml"/><Relationship Id="rId5" Type="http://schemas.openxmlformats.org/officeDocument/2006/relationships/image" Target="../media/image11.png"/><Relationship Id="rId4" Type="http://schemas.openxmlformats.org/officeDocument/2006/relationships/tags" Target="../tags/tag89.xml"/><Relationship Id="rId3" Type="http://schemas.openxmlformats.org/officeDocument/2006/relationships/image" Target="../media/image10.png"/><Relationship Id="rId2" Type="http://schemas.openxmlformats.org/officeDocument/2006/relationships/tags" Target="../tags/tag88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../media/image12.png"/><Relationship Id="rId6" Type="http://schemas.openxmlformats.org/officeDocument/2006/relationships/tags" Target="../tags/tag101.xml"/><Relationship Id="rId5" Type="http://schemas.openxmlformats.org/officeDocument/2006/relationships/image" Target="../media/image11.png"/><Relationship Id="rId4" Type="http://schemas.openxmlformats.org/officeDocument/2006/relationships/tags" Target="../tags/tag100.xm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rcRect/>
          <a:stretch>
            <a:fillRect/>
          </a:stretch>
        </p:blipFill>
        <p:spPr>
          <a:xfrm rot="13260000">
            <a:off x="3704590" y="-1502410"/>
            <a:ext cx="3617595" cy="4262120"/>
          </a:xfrm>
          <a:custGeom>
            <a:avLst/>
            <a:gdLst>
              <a:gd name="connsiteX0" fmla="*/ 3617595 w 3617595"/>
              <a:gd name="connsiteY0" fmla="*/ 1413996 h 4262120"/>
              <a:gd name="connsiteX1" fmla="*/ 341203 w 3617595"/>
              <a:gd name="connsiteY1" fmla="*/ 4262120 h 4262120"/>
              <a:gd name="connsiteX2" fmla="*/ 0 w 3617595"/>
              <a:gd name="connsiteY2" fmla="*/ 4262120 h 4262120"/>
              <a:gd name="connsiteX3" fmla="*/ 0 w 3617595"/>
              <a:gd name="connsiteY3" fmla="*/ 0 h 4262120"/>
              <a:gd name="connsiteX4" fmla="*/ 3617595 w 3617595"/>
              <a:gd name="connsiteY4" fmla="*/ 0 h 4262120"/>
              <a:gd name="connsiteX5" fmla="*/ 3617595 w 3617595"/>
              <a:gd name="connsiteY5" fmla="*/ 4262120 h 4262120"/>
              <a:gd name="connsiteX6" fmla="*/ 3598761 w 3617595"/>
              <a:gd name="connsiteY6" fmla="*/ 4262120 h 4262120"/>
              <a:gd name="connsiteX7" fmla="*/ 3617595 w 3617595"/>
              <a:gd name="connsiteY7" fmla="*/ 4245748 h 42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7595" h="4262120">
                <a:moveTo>
                  <a:pt x="3617595" y="1413996"/>
                </a:moveTo>
                <a:lnTo>
                  <a:pt x="341203" y="4262120"/>
                </a:lnTo>
                <a:lnTo>
                  <a:pt x="0" y="4262120"/>
                </a:lnTo>
                <a:lnTo>
                  <a:pt x="0" y="0"/>
                </a:lnTo>
                <a:lnTo>
                  <a:pt x="3617595" y="0"/>
                </a:lnTo>
                <a:close/>
                <a:moveTo>
                  <a:pt x="3617595" y="4262120"/>
                </a:moveTo>
                <a:lnTo>
                  <a:pt x="3598761" y="4262120"/>
                </a:lnTo>
                <a:lnTo>
                  <a:pt x="3617595" y="4245748"/>
                </a:lnTo>
                <a:close/>
              </a:path>
            </a:pathLst>
          </a:custGeom>
          <a:ln>
            <a:noFill/>
          </a:ln>
        </p:spPr>
      </p:pic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-156210" y="-17145"/>
            <a:ext cx="12952095" cy="8042910"/>
            <a:chOff x="-246" y="-27"/>
            <a:chExt cx="20397" cy="12666"/>
          </a:xfrm>
        </p:grpSpPr>
        <p:pic>
          <p:nvPicPr>
            <p:cNvPr id="9" name="图片 8" descr="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0" y="-27"/>
              <a:ext cx="5085" cy="4913"/>
            </a:xfrm>
            <a:prstGeom prst="rect">
              <a:avLst/>
            </a:prstGeom>
          </p:spPr>
        </p:pic>
        <p:pic>
          <p:nvPicPr>
            <p:cNvPr id="12" name="图片 11" descr="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13897" y="4867"/>
              <a:ext cx="6255" cy="6712"/>
            </a:xfrm>
            <a:prstGeom prst="rect">
              <a:avLst/>
            </a:prstGeom>
          </p:spPr>
        </p:pic>
        <p:pic>
          <p:nvPicPr>
            <p:cNvPr id="7" name="图片 6" descr="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2468" y="-27"/>
              <a:ext cx="6711" cy="4947"/>
            </a:xfrm>
            <a:prstGeom prst="rect">
              <a:avLst/>
            </a:prstGeom>
          </p:spPr>
        </p:pic>
        <p:pic>
          <p:nvPicPr>
            <p:cNvPr id="8" name="图片 7" descr="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-246" y="4867"/>
              <a:ext cx="6034" cy="5948"/>
            </a:xfrm>
            <a:prstGeom prst="rect">
              <a:avLst/>
            </a:prstGeom>
          </p:spPr>
        </p:pic>
        <p:pic>
          <p:nvPicPr>
            <p:cNvPr id="15" name="图片 14" descr="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 cstate="email"/>
            <a:srcRect/>
            <a:stretch>
              <a:fillRect/>
            </a:stretch>
          </p:blipFill>
          <p:spPr>
            <a:xfrm rot="1800000">
              <a:off x="8685" y="5927"/>
              <a:ext cx="5697" cy="6712"/>
            </a:xfrm>
            <a:custGeom>
              <a:avLst/>
              <a:gdLst>
                <a:gd name="connsiteX0" fmla="*/ 0 w 3617595"/>
                <a:gd name="connsiteY0" fmla="*/ 0 h 4262120"/>
                <a:gd name="connsiteX1" fmla="*/ 3617595 w 3617595"/>
                <a:gd name="connsiteY1" fmla="*/ 0 h 4262120"/>
                <a:gd name="connsiteX2" fmla="*/ 3617595 w 3617595"/>
                <a:gd name="connsiteY2" fmla="*/ 2199068 h 4262120"/>
                <a:gd name="connsiteX3" fmla="*/ 44283 w 3617595"/>
                <a:gd name="connsiteY3" fmla="*/ 4262120 h 4262120"/>
                <a:gd name="connsiteX4" fmla="*/ 0 w 3617595"/>
                <a:gd name="connsiteY4" fmla="*/ 4262120 h 426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595" h="4262120">
                  <a:moveTo>
                    <a:pt x="0" y="0"/>
                  </a:moveTo>
                  <a:lnTo>
                    <a:pt x="3617595" y="0"/>
                  </a:lnTo>
                  <a:lnTo>
                    <a:pt x="3617595" y="2199068"/>
                  </a:lnTo>
                  <a:lnTo>
                    <a:pt x="44283" y="4262120"/>
                  </a:lnTo>
                  <a:lnTo>
                    <a:pt x="0" y="4262120"/>
                  </a:lnTo>
                  <a:close/>
                </a:path>
              </a:pathLst>
            </a:custGeom>
          </p:spPr>
        </p:pic>
        <p:pic>
          <p:nvPicPr>
            <p:cNvPr id="11" name="图片 10" descr="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email"/>
            <a:stretch>
              <a:fillRect/>
            </a:stretch>
          </p:blipFill>
          <p:spPr>
            <a:xfrm rot="2700000">
              <a:off x="5337" y="8209"/>
              <a:ext cx="2171" cy="243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485" y="5377"/>
              <a:ext cx="5557" cy="459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1327" y="782"/>
              <a:ext cx="5557" cy="45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2518" y="782"/>
              <a:ext cx="5557" cy="45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7042" y="6918"/>
              <a:ext cx="5557" cy="459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email"/>
            <a:stretch>
              <a:fillRect/>
            </a:stretch>
          </p:blipFill>
          <p:spPr>
            <a:xfrm>
              <a:off x="1485" y="4131"/>
              <a:ext cx="647" cy="53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 cstate="email"/>
            <a:stretch>
              <a:fillRect/>
            </a:stretch>
          </p:blipFill>
          <p:spPr>
            <a:xfrm>
              <a:off x="16884" y="4229"/>
              <a:ext cx="743" cy="741"/>
            </a:xfrm>
            <a:prstGeom prst="rect">
              <a:avLst/>
            </a:prstGeom>
          </p:spPr>
        </p:pic>
      </p:grpSp>
      <p:sp>
        <p:nvSpPr>
          <p:cNvPr id="20" name="标题 19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264400" y="2196000"/>
            <a:ext cx="7664400" cy="1324800"/>
          </a:xfrm>
        </p:spPr>
        <p:txBody>
          <a:bodyPr anchor="b">
            <a:normAutofit/>
          </a:bodyPr>
          <a:lstStyle>
            <a:lvl1pPr algn="ctr">
              <a:defRPr sz="8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4708800" y="3542400"/>
            <a:ext cx="2775600" cy="45360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30"/>
            </p:custDataLst>
          </p:nvPr>
        </p:nvSpPr>
        <p:spPr>
          <a:xfrm>
            <a:off x="3484800" y="4356000"/>
            <a:ext cx="2214000" cy="374400"/>
          </a:xfrm>
        </p:spPr>
        <p:txBody>
          <a:bodyPr/>
          <a:lstStyle>
            <a:lvl1pPr marL="0" indent="0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31"/>
            </p:custDataLst>
          </p:nvPr>
        </p:nvSpPr>
        <p:spPr>
          <a:xfrm>
            <a:off x="6705600" y="4356000"/>
            <a:ext cx="1946275" cy="374400"/>
          </a:xfrm>
        </p:spPr>
        <p:txBody>
          <a:bodyPr/>
          <a:lstStyle>
            <a:lvl1pPr marL="0" indent="0" algn="r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040890" cy="19729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7725"/>
            <a:chOff x="2157" y="1563"/>
            <a:chExt cx="14730" cy="733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0"/>
              <a:ext cx="4396" cy="42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908800" y="2696400"/>
            <a:ext cx="6675968" cy="1746682"/>
          </a:xfrm>
        </p:spPr>
        <p:txBody>
          <a:bodyPr anchor="ctr" anchorCtr="0">
            <a:normAutofit/>
          </a:bodyPr>
          <a:lstStyle>
            <a:lvl1pPr algn="ctr">
              <a:defRPr sz="60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374333" y="194531"/>
            <a:ext cx="11817666" cy="6663469"/>
            <a:chOff x="374333" y="194531"/>
            <a:chExt cx="11817666" cy="6663469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0" y="0"/>
              <a:ext cx="3393463" cy="32802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8798536" y="3577770"/>
              <a:ext cx="3393463" cy="328022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75445" y="4060190"/>
            <a:ext cx="2917190" cy="28200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9630"/>
            <a:chOff x="2157" y="1563"/>
            <a:chExt cx="14730" cy="7338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3"/>
              <a:ext cx="4396" cy="424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3358800" y="3254400"/>
            <a:ext cx="5475600" cy="770400"/>
          </a:xfrm>
        </p:spPr>
        <p:txBody>
          <a:bodyPr anchor="b">
            <a:normAutofit/>
          </a:bodyPr>
          <a:lstStyle>
            <a:lvl1pPr algn="ctr" eaLnBrk="1" fontAlgn="auto" latinLnBrk="0" hangingPunct="1">
              <a:defRPr sz="4000" b="1" u="none" strike="noStrike" kern="1200" cap="none" spc="6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744000" y="4064400"/>
            <a:ext cx="4705200" cy="45360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sz="1400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472295" y="4229100"/>
            <a:ext cx="2719705" cy="2628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54490" y="4018915"/>
            <a:ext cx="2937510" cy="28390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02565" y="194310"/>
            <a:ext cx="11798300" cy="6471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-12065" y="0"/>
            <a:ext cx="12204065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304800" y="2965450"/>
            <a:ext cx="4026535" cy="2771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53465" y="194310"/>
            <a:ext cx="4026535" cy="2771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4331335" y="3894455"/>
            <a:ext cx="4026535" cy="2771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304800" y="2214245"/>
            <a:ext cx="468630" cy="324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109075" y="3877945"/>
            <a:ext cx="3082925" cy="29800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351405" cy="22733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6.xml"/><Relationship Id="rId1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GI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tags" Target="../tags/tag230.xml"/><Relationship Id="rId4" Type="http://schemas.openxmlformats.org/officeDocument/2006/relationships/image" Target="../media/image43.png"/><Relationship Id="rId3" Type="http://schemas.openxmlformats.org/officeDocument/2006/relationships/image" Target="../media/image19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19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Relationship Id="rId3" Type="http://schemas.openxmlformats.org/officeDocument/2006/relationships/image" Target="../media/image19.png"/><Relationship Id="rId2" Type="http://schemas.microsoft.com/office/2007/relationships/media" Target="../media/media1.mp3"/><Relationship Id="rId1" Type="http://schemas.openxmlformats.org/officeDocument/2006/relationships/audio" Target="NULL" TargetMode="Externa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jpeg"/><Relationship Id="rId3" Type="http://schemas.openxmlformats.org/officeDocument/2006/relationships/tags" Target="../tags/tag228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GIF"/><Relationship Id="rId8" Type="http://schemas.openxmlformats.org/officeDocument/2006/relationships/image" Target="../media/image32.GIF"/><Relationship Id="rId7" Type="http://schemas.openxmlformats.org/officeDocument/2006/relationships/image" Target="../media/image31.GIF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4.GIF"/><Relationship Id="rId1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tags" Target="../tags/tag22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GIF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5645" y="2143125"/>
            <a:ext cx="8362950" cy="2386965"/>
          </a:xfrm>
        </p:spPr>
        <p:txBody>
          <a:bodyPr>
            <a:normAutofit/>
          </a:bodyPr>
          <a:lstStyle/>
          <a:p>
            <a:pPr algn="ctr"/>
            <a:r>
              <a:rPr lang="en-US" altLang="zh-CN" sz="2665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zhōnɡɡuó yínhánɡ zài nǎr？ </a:t>
            </a:r>
            <a:br>
              <a:rPr lang="en-US" altLang="zh-CN" sz="2665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5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中  国   银 行  在  哪儿？ </a:t>
            </a:r>
            <a:r>
              <a:rPr lang="en-US" altLang="zh-CN" sz="3110">
                <a:solidFill>
                  <a:schemeClr val="bg2">
                    <a:lumMod val="10000"/>
                  </a:schemeClr>
                </a:solidFill>
                <a:sym typeface="+mn-ea"/>
              </a:rPr>
              <a:t> </a:t>
            </a:r>
            <a:br>
              <a:rPr lang="en-US" altLang="zh-CN" sz="3110">
                <a:solidFill>
                  <a:schemeClr val="bg2">
                    <a:lumMod val="10000"/>
                  </a:schemeClr>
                </a:solidFill>
                <a:sym typeface="+mn-ea"/>
              </a:rPr>
            </a:br>
            <a:r>
              <a:rPr lang="zh-CN" altLang="en-US" sz="355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222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sym typeface="+mn-ea"/>
              </a:rPr>
              <a:t>Lesson   7    </a:t>
            </a:r>
            <a:r>
              <a:rPr lang="en-US" altLang="zh-CN" sz="2220">
                <a:sym typeface="+mn-ea"/>
              </a:rPr>
              <a:t>Where is the bank of China?</a:t>
            </a:r>
            <a:br>
              <a:rPr lang="en-US" altLang="zh-CN" sz="2220">
                <a:sym typeface="+mn-ea"/>
              </a:rPr>
            </a:br>
            <a:r>
              <a:rPr lang="zh-CN" altLang="en-US" sz="222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  <a:sym typeface="+mn-ea"/>
              </a:rPr>
              <a:t>         </a:t>
            </a:r>
            <a:r>
              <a:rPr lang="ja-JP" altLang="en-US" sz="222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endParaRPr lang="ja-JP" altLang="en-US" sz="222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2700" y="0"/>
            <a:ext cx="2019300" cy="2024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833620"/>
            <a:ext cx="2019300" cy="2024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69" name="内容占位符 2"/>
          <p:cNvSpPr>
            <a:spLocks noGrp="1"/>
          </p:cNvSpPr>
          <p:nvPr>
            <p:ph idx="1"/>
          </p:nvPr>
        </p:nvSpPr>
        <p:spPr>
          <a:xfrm>
            <a:off x="2456815" y="521335"/>
            <a:ext cx="5869940" cy="431863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 lnSpcReduction="20000"/>
          </a:bodyPr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400" b="1" strike="noStrike" noProof="1"/>
              <a:t>  </a:t>
            </a:r>
            <a:r>
              <a:rPr lang="en-US" alt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hái </a:t>
            </a:r>
            <a:endParaRPr lang="zh-CN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9  </a:t>
            </a:r>
            <a:r>
              <a:rPr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还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:in addition,also</a:t>
            </a:r>
            <a:r>
              <a:rPr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                </a:t>
            </a:r>
            <a:r>
              <a:rPr lang="zh-CN" altLang="zh-CN"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还</a:t>
            </a:r>
            <a:r>
              <a:rPr lang="en-US" altLang="zh-CN"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+V</a:t>
            </a:r>
            <a:endParaRPr lang="zh-CN" altLang="zh-CN" sz="200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        </a:t>
            </a:r>
            <a:r>
              <a:rPr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dìdi， hái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   </a:t>
            </a:r>
            <a:r>
              <a:rPr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mèimei </a:t>
            </a:r>
            <a:endParaRPr lang="zh-CN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我 有  一个 弟弟， 还 </a:t>
            </a:r>
            <a:r>
              <a:rPr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一个 妹 妹。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 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hái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要  买   面 包 ， </a:t>
            </a:r>
            <a:r>
              <a:rPr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还 要 买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苹 果 。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 想   学习  汉语，</a:t>
            </a:r>
            <a:r>
              <a:rPr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还 想 学习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法语。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111" name="图片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265" y="2598420"/>
            <a:ext cx="1903730" cy="1903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844550" y="1136650"/>
            <a:ext cx="8567420" cy="518604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zhèshì jiàoxué y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ī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lóu， wǒmen zài zhèr。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 是  教  学  一楼 ， 我们  在  这儿。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túshūɡuǎn zài jiàoxué y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ī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lóu běibiɑn，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图书  馆  在  教  学  一楼  北  边，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yùndònɡchǎnɡ hé tǐyùɡuǎn zài jiàoxué y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ī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lóu xībiɑn。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运  动  场   和 体育 馆  在   教 学  一 楼  西 边。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zhèshì liúxuéshenɡlóu，liúxuéshenɡlóu zài yùndònɡchǎnɡ nánbiɑn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 是  留 学  生  楼，  留 学  生  楼  在  运 动  场    南 边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endParaRPr lang="zh-CN" alt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liúxuéshenɡlóu xībiɑn yǒu yíɡè fànɡuǎn， háiyǒu yíɡè chāoshì。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留 学  生  楼  西边   有  一个  饭  馆， 还 有  一个 超  市。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7-5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118735" y="331470"/>
            <a:ext cx="495300" cy="474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460" y="156210"/>
            <a:ext cx="3801745" cy="340423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443210" y="2153920"/>
            <a:ext cx="914400" cy="4775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729595" y="2451100"/>
            <a:ext cx="340995" cy="340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431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398520" y="411480"/>
            <a:ext cx="5697855" cy="60344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wǒmen zài nǎr？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我们  在  哪儿？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túshūɡuǎn zài nǎr？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图 书 馆  在  哪儿？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yùndònɡchǎnɡ zài nǎr？ tǐyùɡuǎn ne？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运  动  场   在  哪儿？体 育 馆 呢？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liúxuéshenɡlóu zài nǎr？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留 学  生  楼  在  哪儿？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liúxuéshenɡlóu xībiɑn yǒu shénme？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留 学  生  楼  西 边  有   什 么？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u=635876766,1860840709&amp;fm=26&amp;gp=0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5234" b="17454"/>
          <a:stretch>
            <a:fillRect/>
          </a:stretch>
        </p:blipFill>
        <p:spPr>
          <a:xfrm rot="20460000">
            <a:off x="2012950" y="78740"/>
            <a:ext cx="1272540" cy="909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文一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one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844550" y="1136650"/>
            <a:ext cx="8567420" cy="518604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 是  教  学  一楼 ， 我们  在  这儿。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图书  馆  在  教  学  一楼  北  边，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运  动  场   和 体育 馆  在   教 学  一 楼  西 边。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 是  留 学  生  楼，  留 学  生  楼  在  运 动  场    南 边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endParaRPr lang="zh-CN" alt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留 学  生  楼  西边   有  一个  饭  馆， 还 有  一个 超  市。 </a:t>
            </a:r>
            <a:endParaRPr lang="en-US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7-5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118735" y="331470"/>
            <a:ext cx="495300" cy="474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485" y="250825"/>
            <a:ext cx="3321050" cy="297370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358755" y="1965325"/>
            <a:ext cx="914400" cy="4775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431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2145665" y="861060"/>
            <a:ext cx="7310120" cy="535559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Autofit/>
          </a:bodyPr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000" b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Sb/Sth   +    </a:t>
            </a:r>
            <a:r>
              <a:rPr sz="2000" b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   </a:t>
            </a:r>
            <a:r>
              <a:rPr lang="en-US" altLang="zh-CN" sz="2000" b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  place</a:t>
            </a:r>
            <a:endParaRPr lang="en-US" altLang="zh-CN" sz="2000" b="1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zh-CN" sz="2000" i="0" u="none" strike="noStrike" kern="1200" cap="none" spc="0" normalizeH="0" baseline="0" noProof="1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yínhánɡ       zài      chāoshì dōnɡbiɑn。 </a:t>
            </a: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银  行        在       超  市    东 边。 </a:t>
            </a: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（The bank is on the east side of the supermarket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wǒ            zài     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jiā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我            在        家。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（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I'm at home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</a:t>
            </a: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说一说，写一写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Speak</a:t>
              </a: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 and write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483860" y="488315"/>
            <a:ext cx="2403475" cy="603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túshūɡuǎn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图 书 馆:library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5483860" y="1660525"/>
            <a:ext cx="4102100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jiàoxué lóu </a:t>
            </a:r>
            <a:endParaRPr kumimoji="0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教 学  楼</a:t>
            </a:r>
            <a:r>
              <a:rPr 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classroom building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83860" y="2908300"/>
            <a:ext cx="3979545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sùshè lóu </a:t>
            </a:r>
            <a:endParaRPr kumimoji="0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宿 舍 楼</a:t>
            </a:r>
            <a:r>
              <a:rPr 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dormitory buildin</a:t>
            </a:r>
            <a:r>
              <a:rPr 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g</a:t>
            </a:r>
            <a:r>
              <a: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85960" y="488315"/>
            <a:ext cx="2427605" cy="645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tǐyùɡuǎn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体育 馆:gymnasium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83860" y="4078605"/>
            <a:ext cx="3441700" cy="603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yùndònɡchǎnɡ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运 动  场:sports ground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5483860" y="5162550"/>
            <a:ext cx="2560320" cy="645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chāoshì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超 市:supermarket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705975" y="4078605"/>
            <a:ext cx="2012950" cy="645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shítánɡ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食 堂:canteen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907415" y="2764155"/>
            <a:ext cx="3858260" cy="191833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+  zài   +   nǎr？ </a:t>
            </a:r>
            <a:endParaRPr lang="zh-CN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A ……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+  在    +  哪儿？</a:t>
            </a:r>
            <a:endParaRPr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endParaRPr lang="zh-CN" altLang="zh-CN" sz="2000" dirty="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zh-CN" altLang="zh-CN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+  zài </a:t>
            </a:r>
            <a:r>
              <a:rPr lang="en-US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……</a:t>
            </a:r>
            <a:r>
              <a:rPr lang="zh-CN" altLang="en-US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zh-CN" sz="2000" dirty="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B </a:t>
            </a:r>
            <a:r>
              <a:rPr lang="en-US" altLang="zh-CN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+  </a:t>
            </a:r>
            <a:r>
              <a:rPr 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在  </a:t>
            </a: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……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sz="2000" dirty="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29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4590" y="2015490"/>
            <a:ext cx="1664335" cy="1118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07975" y="2160270"/>
            <a:ext cx="5815330" cy="603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</a:t>
            </a:r>
            <a:r>
              <a:rPr lang="en-US" altLang="zh-CN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zài    dōnɡbiɑn/xībiɑn/nánbiɑn/běibiɑn</a:t>
            </a:r>
            <a:endParaRPr lang="en-US" altLang="zh-CN" b="1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A  </a:t>
            </a:r>
            <a:r>
              <a:rPr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 </a:t>
            </a:r>
            <a:r>
              <a:rPr lang="en-US" altLang="zh-CN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 +  </a:t>
            </a:r>
            <a:r>
              <a:rPr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东  边</a:t>
            </a:r>
            <a:r>
              <a:rPr lang="en-US" altLang="zh-CN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 </a:t>
            </a:r>
            <a:r>
              <a:rPr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西 边</a:t>
            </a:r>
            <a:r>
              <a:rPr lang="en-US" altLang="zh-CN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  </a:t>
            </a:r>
            <a:r>
              <a:rPr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南 边</a:t>
            </a:r>
            <a:r>
              <a:rPr lang="en-US" altLang="zh-CN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 </a:t>
            </a:r>
            <a:r>
              <a:rPr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北 边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2145665" y="861060"/>
            <a:ext cx="8698865" cy="419036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Autofit/>
          </a:bodyPr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b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place         +     </a:t>
            </a:r>
            <a:r>
              <a:rPr sz="2000" b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     </a:t>
            </a:r>
            <a:r>
              <a:rPr lang="en-US" altLang="zh-CN" sz="2000" b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+    Sb/Sth</a:t>
            </a:r>
            <a:endParaRPr lang="en-US" altLang="zh-CN" sz="2000" b="1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zh-CN" sz="2000" b="1" i="0" u="none" strike="noStrike" kern="1200" cap="none" spc="0" normalizeH="0" baseline="0" noProof="1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chāoshì dōnɡbiɑn      yǒu        yíɡè yínhánɡ。 </a:t>
            </a: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超  市    东 边        有        一个  银 行。 </a:t>
            </a: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（There is a bank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on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the east of the supermarket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sùshèlóu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nánbiɑn      yǒu     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shítánɡ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 </a:t>
            </a: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宿舍楼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南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边        有        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食 堂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 </a:t>
            </a: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（There is a </a:t>
            </a:r>
            <a:r>
              <a:rPr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canteen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on the south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of the </a:t>
            </a:r>
            <a:r>
              <a:rPr lang="en-US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dormitory buildin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g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01295" y="80645"/>
            <a:ext cx="3188335" cy="2363470"/>
            <a:chOff x="-362277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2277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语法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Grammar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说一说，写一写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Speak</a:t>
              </a: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 and write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483860" y="488315"/>
            <a:ext cx="2403475" cy="6038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túshūɡuǎn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图 书 馆:library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5483860" y="1660525"/>
            <a:ext cx="4102100" cy="706755"/>
          </a:xfrm>
          <a:prstGeom prst="rect">
            <a:avLst/>
          </a:prstGeom>
          <a:solidFill>
            <a:srgbClr val="92D050"/>
          </a:solidFill>
        </p:spPr>
        <p:txBody>
          <a:bodyPr wrap="square" rtlCol="0" anchor="t">
            <a:sp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jiàoxué lóu </a:t>
            </a:r>
            <a:endParaRPr kumimoji="0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教 学  楼</a:t>
            </a:r>
            <a:r>
              <a:rPr 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classroom building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83860" y="2908300"/>
            <a:ext cx="3979545" cy="706755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sùshè lóu </a:t>
            </a:r>
            <a:endParaRPr kumimoji="0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宿 舍 楼</a:t>
            </a:r>
            <a:r>
              <a:rPr 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dormitory buildin</a:t>
            </a:r>
            <a:r>
              <a:rPr 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g</a:t>
            </a:r>
            <a:r>
              <a: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85960" y="488315"/>
            <a:ext cx="2427605" cy="645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tǐyùɡuǎn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体育 馆:gymnasium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83860" y="4078605"/>
            <a:ext cx="3441700" cy="603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yùndònɡchǎnɡ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运 动  场:sports ground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5483860" y="5162550"/>
            <a:ext cx="2560320" cy="6451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chāoshì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超 市:supermarket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705975" y="4078605"/>
            <a:ext cx="2012950" cy="6451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shítánɡ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食 堂:canteen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98120" y="2764155"/>
            <a:ext cx="4870450" cy="33737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 + </a:t>
            </a:r>
            <a:r>
              <a:rPr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yǒu 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+  </a:t>
            </a:r>
            <a:r>
              <a:rPr lang="en-US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sh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é</a:t>
            </a:r>
            <a:r>
              <a:rPr 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nme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？ </a:t>
            </a:r>
            <a:endParaRPr lang="zh-CN"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A </a:t>
            </a:r>
            <a:r>
              <a:rPr lang="en-US"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……</a:t>
            </a:r>
            <a:r>
              <a:rPr altLang="zh-CN"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 +     </a:t>
            </a:r>
            <a:r>
              <a:rPr lang="zh-CN"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有</a:t>
            </a:r>
            <a:r>
              <a:rPr altLang="zh-CN"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+   </a:t>
            </a:r>
            <a:r>
              <a:rPr lang="zh-CN"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什 么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？</a:t>
            </a:r>
            <a:endParaRPr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sùshèlóu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nánbiɑn</a:t>
            </a:r>
            <a:endParaRPr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宿舍楼 南 边</a:t>
            </a:r>
            <a:endParaRPr alt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endParaRPr lang="zh-CN" altLang="zh-CN" sz="2000" dirty="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zh-CN" altLang="zh-CN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+ 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yǒu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……</a:t>
            </a:r>
            <a:r>
              <a:rPr lang="zh-CN" altLang="en-US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zh-CN" sz="2000" dirty="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B </a:t>
            </a:r>
            <a:r>
              <a:rPr lang="en-US" altLang="zh-CN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</a:t>
            </a:r>
            <a:r>
              <a:rPr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+  </a:t>
            </a:r>
            <a:r>
              <a:rPr 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有</a:t>
            </a:r>
            <a:r>
              <a:rPr 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……</a:t>
            </a:r>
            <a:r>
              <a:rPr lang="zh-CN" sz="200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sz="200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2000" dirty="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宿舍楼南边有一个运动场。</a:t>
            </a:r>
            <a:endParaRPr lang="zh-CN" altLang="en-US" sz="2000" dirty="0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29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4590" y="2015490"/>
            <a:ext cx="1664335" cy="111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5300" y="547370"/>
            <a:ext cx="6080760" cy="5712460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70000"/>
          </a:bodyPr>
          <a:p>
            <a:pPr marL="0" marR="0" algn="l" defTabSz="914400" rtl="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4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 </a:t>
            </a:r>
            <a:endParaRPr lang="en-US" altLang="zh-CN" sz="24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marL="0" marR="0" algn="l" defTabSz="914400" rtl="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400" b="1">
                <a:latin typeface="+mn-lt"/>
                <a:ea typeface="+mn-ea"/>
                <a:sym typeface="+mn-ea"/>
              </a:rPr>
              <a:t> </a:t>
            </a: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jiàoxuélóu </a:t>
            </a:r>
            <a:endParaRPr kumimoji="0" lang="en-US" altLang="zh-CN" sz="2855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1 教 学 楼：classroom building</a:t>
            </a:r>
            <a:endParaRPr lang="en-US" altLang="zh-CN" sz="2855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kumimoji="0" lang="en-US" altLang="zh-CN" sz="2855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zài </a:t>
            </a:r>
            <a:endParaRPr lang="en-US" altLang="zh-CN" sz="2855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2 在:V.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indicating where a person or thing is ;</a:t>
            </a: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in,at </a:t>
            </a:r>
            <a:endParaRPr lang="en-US" altLang="zh-CN" sz="2855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endParaRPr lang="en-US" altLang="zh-CN" sz="2855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zhèr </a:t>
            </a:r>
            <a:endParaRPr kumimoji="0" lang="en-US" altLang="zh-CN" sz="2855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3 这儿:here </a:t>
            </a:r>
            <a:endParaRPr kumimoji="0" lang="en-US" altLang="zh-CN" sz="2855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ts val="2000"/>
              </a:lnSpc>
              <a:spcBef>
                <a:spcPct val="20000"/>
              </a:spcBef>
              <a:spcAft>
                <a:spcPts val="1000"/>
              </a:spcAft>
              <a:buClrTx/>
              <a:buSzTx/>
              <a:buFontTx/>
              <a:buNone/>
            </a:pPr>
            <a:endParaRPr kumimoji="0" lang="en-US" altLang="zh-CN" sz="2855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túshūɡuǎn </a:t>
            </a:r>
            <a:endParaRPr lang="en-US" altLang="zh-CN" sz="2855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4 图 书 馆:library</a:t>
            </a:r>
            <a:endParaRPr lang="en-US" altLang="zh-CN" sz="2855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2855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biān </a:t>
            </a:r>
            <a:endParaRPr lang="en-US" altLang="zh-CN" sz="2855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5 边:side</a:t>
            </a:r>
            <a:endParaRPr lang="en-US" altLang="zh-CN" sz="2855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855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yùndònɡchǎnɡ </a:t>
            </a:r>
            <a:endParaRPr lang="en-US" altLang="zh-CN" sz="2855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855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6 运 动  场:sports ground</a:t>
            </a:r>
            <a:endParaRPr lang="en-US" altLang="zh-CN" sz="2855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endParaRPr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algn="l" fontAlgn="base">
              <a:lnSpc>
                <a:spcPts val="1300"/>
              </a:lnSpc>
              <a:buClrTx/>
              <a:buSzTx/>
              <a:buFontTx/>
              <a:buNone/>
            </a:pPr>
            <a:endParaRPr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077200" y="1032510"/>
            <a:ext cx="3797935" cy="45847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tǐyùɡuǎn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7 体育 馆:gymnasium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fànɡuǎn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8 饭  馆:restaurant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hái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9 还:in addition,also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chāoshì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10 超 市:supermarket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nǎr </a:t>
            </a:r>
            <a:endParaRPr kumimoji="0" lang="en-US" altLang="zh-CN" sz="2000" i="0" u="none" strike="noStrike" kern="1200" cap="none" spc="0" normalizeH="0" baseline="0" noProof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11 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哪儿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：where </a:t>
            </a:r>
            <a:endParaRPr kumimoji="0" lang="en-US" altLang="zh-CN" sz="2000" b="0" i="0" u="none" strike="noStrike" kern="1200" cap="none" spc="0" normalizeH="0" baseline="0" noProof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/>
          </a:p>
        </p:txBody>
      </p:sp>
      <p:pic>
        <p:nvPicPr>
          <p:cNvPr id="2" name="7-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071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122025" y="904875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43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文本占位符 5124"/>
          <p:cNvSpPr>
            <a:spLocks noGrp="1"/>
          </p:cNvSpPr>
          <p:nvPr>
            <p:ph idx="1"/>
          </p:nvPr>
        </p:nvSpPr>
        <p:spPr>
          <a:xfrm>
            <a:off x="1652905" y="581660"/>
            <a:ext cx="6743065" cy="319278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strike="noStrike" noProof="1" dirty="0"/>
              <a:t>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jiàoxué </a:t>
            </a:r>
            <a:r>
              <a:rPr sz="2000" b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lóu</a:t>
            </a:r>
            <a:r>
              <a:rPr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kumimoji="0" sz="2000" i="0" u="none" strike="noStrike" kern="1200" cap="none" spc="0" normalizeH="0" baseline="0" noProof="1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1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教 学  </a:t>
            </a:r>
            <a:r>
              <a:rPr sz="2000" b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楼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：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classroom building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  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liúxuéshenɡ </a:t>
            </a:r>
            <a:r>
              <a:rPr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lóu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kumimoji="0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留 学  生  </a:t>
            </a:r>
            <a:r>
              <a:rPr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楼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：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foreign 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student building</a:t>
            </a:r>
            <a:endParaRPr kumimoji="0" 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sùshè </a:t>
            </a:r>
            <a:r>
              <a:rPr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lóu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kumimoji="0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2000" u="sng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宿 舍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sz="200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楼</a:t>
            </a:r>
            <a:r>
              <a:rPr lang="en-US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  dormitory buildin</a:t>
            </a:r>
            <a:r>
              <a:rPr 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g</a:t>
            </a:r>
            <a:r>
              <a: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</a:t>
            </a:r>
            <a:endParaRPr lang="en-US" altLang="zh-CN" sz="2000" strike="noStrike" noProof="1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-211455" y="80645"/>
            <a:ext cx="2216150" cy="147320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 Box 7"/>
            <p:cNvSpPr txBox="1"/>
            <p:nvPr/>
          </p:nvSpPr>
          <p:spPr>
            <a:xfrm rot="-2534154">
              <a:off x="-369505" y="412576"/>
              <a:ext cx="2268244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867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3720" y="4316095"/>
            <a:ext cx="2886710" cy="2165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0" name="图片 3" descr="微信图片_202009291107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095" y="4340860"/>
            <a:ext cx="2849880" cy="2138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9" name="图片 1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7575" y="4340860"/>
            <a:ext cx="3204210" cy="2140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0975" y="1396365"/>
            <a:ext cx="1562735" cy="1562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085" y="181610"/>
            <a:ext cx="1562735" cy="1562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1" name="标题 5123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p>
            <a:br>
              <a:rPr lang="zh-CN" altLang="zh-CN" dirty="0"/>
            </a:br>
            <a:endParaRPr lang="zh-CN" altLang="zh-CN" dirty="0"/>
          </a:p>
        </p:txBody>
      </p:sp>
      <p:grpSp>
        <p:nvGrpSpPr>
          <p:cNvPr id="4" name="组合 1"/>
          <p:cNvGrpSpPr/>
          <p:nvPr/>
        </p:nvGrpSpPr>
        <p:grpSpPr>
          <a:xfrm>
            <a:off x="-163830" y="364490"/>
            <a:ext cx="2216150" cy="147320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 Box 7"/>
            <p:cNvSpPr txBox="1"/>
            <p:nvPr/>
          </p:nvSpPr>
          <p:spPr>
            <a:xfrm rot="-2534154">
              <a:off x="-369505" y="412576"/>
              <a:ext cx="2268244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594860" y="1635760"/>
            <a:ext cx="3361690" cy="4697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túshūɡuǎn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4 图 书 馆:library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yùndònɡchǎnɡ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6 运 动  场:sports ground</a:t>
            </a: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tǐyùɡuǎn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7 体育 馆:gymnasium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fànɡuǎn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8 饭  馆:restaurant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shítánɡ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食 堂:canteen 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chāoshì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10 超 市:supermarket  </a:t>
            </a:r>
            <a:endParaRPr lang="zh-CN" altLang="en-US" sz="2000"/>
          </a:p>
        </p:txBody>
      </p:sp>
      <p:pic>
        <p:nvPicPr>
          <p:cNvPr id="337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5390" y="555625"/>
            <a:ext cx="3046095" cy="1851660"/>
          </a:xfrm>
        </p:spPr>
      </p:pic>
      <p:pic>
        <p:nvPicPr>
          <p:cNvPr id="27650" name="图片 1" descr="微信图片_202009282042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195" y="305435"/>
            <a:ext cx="2466975" cy="185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图片 6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5" y="2524760"/>
            <a:ext cx="3088005" cy="1972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3" name="图片 4" descr="微信图片_202009291107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4647565"/>
            <a:ext cx="2942590" cy="2207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50" y="2524760"/>
            <a:ext cx="3123565" cy="2073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195" y="4817745"/>
            <a:ext cx="3271520" cy="18402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365" y="83185"/>
            <a:ext cx="1552575" cy="1552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485" y="83185"/>
            <a:ext cx="1444625" cy="144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2140" y="83185"/>
            <a:ext cx="1419860" cy="141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2920" y="1635760"/>
            <a:ext cx="1529080" cy="1529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1" dur="20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5" name="标题 5123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p>
            <a:br>
              <a:rPr lang="zh-CN" altLang="zh-CN" dirty="0"/>
            </a:br>
            <a:endParaRPr lang="zh-CN" altLang="zh-CN" dirty="0"/>
          </a:p>
        </p:txBody>
      </p:sp>
      <p:grpSp>
        <p:nvGrpSpPr>
          <p:cNvPr id="4" name="组合 1"/>
          <p:cNvGrpSpPr/>
          <p:nvPr/>
        </p:nvGrpSpPr>
        <p:grpSpPr>
          <a:xfrm>
            <a:off x="-173990" y="334010"/>
            <a:ext cx="2216150" cy="147320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 Box 7"/>
            <p:cNvSpPr txBox="1"/>
            <p:nvPr/>
          </p:nvSpPr>
          <p:spPr>
            <a:xfrm rot="-2534154">
              <a:off x="-369505" y="412576"/>
              <a:ext cx="2268244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11935" y="1178560"/>
            <a:ext cx="2540000" cy="847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ts val="1300"/>
              </a:lnSpc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zhèr </a:t>
            </a:r>
            <a:endParaRPr kumimoji="0" lang="en-US" altLang="zh-CN" sz="2000" i="0" u="none" strike="noStrike" kern="1200" cap="none" spc="0" normalizeH="0" baseline="0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3 这儿:here </a:t>
            </a:r>
            <a:endParaRPr kumimoji="0" lang="en-US" altLang="zh-CN" sz="2000" b="0" i="0" u="none" strike="noStrike" kern="1200" cap="none" spc="0" normalizeH="0" baseline="0" noProof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300"/>
              </a:lnSpc>
              <a:spcAft>
                <a:spcPts val="1000"/>
              </a:spcAft>
              <a:buClrTx/>
              <a:buSzTx/>
              <a:buFontTx/>
              <a:buNone/>
            </a:pP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42765" y="2804160"/>
            <a:ext cx="4188460" cy="2540635"/>
          </a:xfrm>
          <a:prstGeom prst="round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4330" y="3370580"/>
            <a:ext cx="4874260" cy="339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b="1">
                <a:sym typeface="宋体" panose="02010600030101010101" pitchFamily="2" charset="-122"/>
              </a:rPr>
              <a:t> 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51935" y="681355"/>
            <a:ext cx="4676140" cy="19583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zhèr  shì </a:t>
            </a:r>
            <a:r>
              <a:rPr lang="en-US" altLang="zh-CN" sz="20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Běihánɡ dàxué</a:t>
            </a: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。 </a:t>
            </a:r>
            <a:endParaRPr kumimoji="0" lang="zh-CN" sz="2000" i="0" u="none" strike="noStrike" kern="1200" cap="none" spc="0" normalizeH="0" baseline="0" noProof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这儿  是  北  航  大 学。</a:t>
            </a:r>
            <a:endParaRPr 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Here </a:t>
            </a:r>
            <a:r>
              <a: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is  </a:t>
            </a:r>
            <a:r>
              <a:rPr lang="en-US" altLang="zh-CN" sz="20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Beihang university.</a:t>
            </a: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</a:t>
            </a:r>
            <a:endParaRPr lang="zh-CN" altLang="zh-CN" sz="200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2765" y="5724525"/>
            <a:ext cx="43053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běijīnɡ hánɡkōnɡ hánɡtiān dàxué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北  京   航  空   航  天  大学  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" name="组合 1"/>
          <p:cNvGrpSpPr/>
          <p:nvPr/>
        </p:nvGrpSpPr>
        <p:grpSpPr>
          <a:xfrm>
            <a:off x="-163830" y="364490"/>
            <a:ext cx="2216150" cy="147320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 Box 7"/>
            <p:cNvSpPr txBox="1"/>
            <p:nvPr/>
          </p:nvSpPr>
          <p:spPr>
            <a:xfrm rot="-2534154">
              <a:off x="-369505" y="412576"/>
              <a:ext cx="2268244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37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60265" y="635"/>
            <a:ext cx="2062480" cy="1254125"/>
          </a:xfrm>
        </p:spPr>
      </p:pic>
      <p:pic>
        <p:nvPicPr>
          <p:cNvPr id="27650" name="图片 1" descr="微信图片_202009282042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565" y="635"/>
            <a:ext cx="1671955" cy="1254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图片 6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65" y="2089150"/>
            <a:ext cx="2063115" cy="1318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3" name="图片 4" descr="微信图片_202009291107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65" y="4182110"/>
            <a:ext cx="2063750" cy="1548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60265" y="1254760"/>
            <a:ext cx="2849245" cy="603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túshūɡuǎn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图 书 馆:library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8076565" y="1228725"/>
            <a:ext cx="3826510" cy="603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yùndònɡchǎnɡ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运 动  场:sports ground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4660265" y="3407410"/>
            <a:ext cx="33007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tǐyùɡuǎn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体育 馆:gymnasium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60265" y="573087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shítánɡ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食 堂:canteen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76565" y="3407410"/>
            <a:ext cx="35236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chāoshì 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超 市:supermarket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84530" y="2266950"/>
            <a:ext cx="3220085" cy="17856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kumimoji="0" lang="zh-CN" sz="2000" i="0" u="none" strike="noStrike" kern="1200" cap="none" spc="0" normalizeH="0" baseline="0" noProof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zhèr  shì </a:t>
            </a:r>
            <a:r>
              <a:rPr lang="en-US" altLang="zh-CN" sz="20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</a:t>
            </a: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。 </a:t>
            </a:r>
            <a:endParaRPr kumimoji="0" lang="zh-CN" sz="2000" i="0" u="none" strike="noStrike" kern="1200" cap="none" spc="0" normalizeH="0" baseline="0" noProof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这儿  是  </a:t>
            </a:r>
            <a:r>
              <a:rPr lang="en-US" alt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……</a:t>
            </a: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sz="2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Here </a:t>
            </a:r>
            <a:r>
              <a: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is </a:t>
            </a:r>
            <a:r>
              <a:rPr lang="en-US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……</a:t>
            </a:r>
            <a:r>
              <a:rPr lang="zh-CN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</a:t>
            </a:r>
            <a:endParaRPr lang="zh-CN" altLang="zh-CN" sz="200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565" y="1858645"/>
            <a:ext cx="2075815" cy="1167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1257935" y="2911475"/>
            <a:ext cx="3569335" cy="356108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 lnSpcReduction="10000"/>
          </a:bodyPr>
          <a:p>
            <a:pPr marL="0" indent="0" fontAlgn="base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 b="1" strike="noStrike" noProof="1" dirty="0">
                <a:sym typeface="+mn-ea"/>
              </a:rPr>
              <a:t> </a:t>
            </a:r>
            <a:endParaRPr lang="zh-CN" altLang="zh-CN" sz="2000" b="1"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altLang="zh-CN" sz="2000" b="1">
                <a:sym typeface="宋体" panose="02010600030101010101" pitchFamily="2" charset="-122"/>
              </a:rPr>
              <a:t>      </a:t>
            </a:r>
            <a:r>
              <a:rPr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altLang="zh-CN" sz="20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  +  zài   +   nǎr？ </a:t>
            </a:r>
            <a:endParaRPr lang="zh-CN" altLang="zh-CN" sz="2000" b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altLang="zh-CN" sz="20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S  +  在    +   哪儿？</a:t>
            </a:r>
            <a:r>
              <a:rPr altLang="zh-CN" sz="20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altLang="zh-CN" sz="2000" b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4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 nǐ  zài  nǎr？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4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你  在   哪儿？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（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where are you?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4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 wǒ zài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jiā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4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我 在  家。</a:t>
            </a:r>
            <a:endParaRPr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（</a:t>
            </a:r>
            <a:r>
              <a:rPr lang="en-US" altLang="zh-CN"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I'm at home</a:t>
            </a:r>
            <a:r>
              <a:rPr sz="20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sz="222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22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72920" y="604520"/>
            <a:ext cx="30543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zài 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2 </a:t>
            </a:r>
            <a:r>
              <a:rPr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在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to be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in,at</a:t>
            </a:r>
            <a:r>
              <a:rPr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indent="0">
              <a:lnSpc>
                <a:spcPct val="90000"/>
              </a:lnSpc>
              <a:buClrTx/>
              <a:buSzTx/>
              <a:buFontTx/>
              <a:buNone/>
            </a:pP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indent="0">
              <a:lnSpc>
                <a:spcPct val="90000"/>
              </a:lnSpc>
              <a:buClrTx/>
              <a:buSzTx/>
              <a:buFontTx/>
              <a:buNone/>
            </a:pPr>
            <a:r>
              <a:rPr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nǎr </a:t>
            </a: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indent="0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11 </a:t>
            </a:r>
            <a:r>
              <a:rPr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哪儿：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where</a:t>
            </a:r>
            <a:r>
              <a:rPr altLang="zh-CN" b="1">
                <a:sym typeface="宋体" panose="02010600030101010101" pitchFamily="2" charset="-122"/>
              </a:rPr>
              <a:t> 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92470" y="351155"/>
            <a:ext cx="4244340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túshūɡuǎn </a:t>
            </a: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图 书 馆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:library</a:t>
            </a:r>
            <a:endParaRPr lang="en-US" alt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yùndònɡchǎnɡ </a:t>
            </a: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运 动  场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:sports ground</a:t>
            </a:r>
            <a:endParaRPr lang="en-US" alt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endParaRPr lang="en-US" alt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tǐyùɡuǎn </a:t>
            </a: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体育 馆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:gymnasium</a:t>
            </a: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fànɡuǎn </a:t>
            </a: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饭  馆:restaurant</a:t>
            </a: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chāoshì </a:t>
            </a: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超  市:supermarket  </a:t>
            </a: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Tx/>
              <a:buSzTx/>
              <a:buFontTx/>
            </a:pPr>
            <a:endParaRPr 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R="0" defTabSz="914400">
              <a:lnSpc>
                <a:spcPct val="90000"/>
              </a:lnSpc>
              <a:spcBef>
                <a:spcPct val="20000"/>
              </a:spcBef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jiàoxuélóu </a:t>
            </a:r>
            <a:endParaRPr kumimoji="0" lang="zh-CN" sz="2000" kern="1200" cap="none" spc="0" normalizeH="0" baseline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R="0" defTabSz="914400">
              <a:lnSpc>
                <a:spcPct val="90000"/>
              </a:lnSpc>
              <a:spcBef>
                <a:spcPct val="20000"/>
              </a:spcBef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教 学 楼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classroom building</a:t>
            </a:r>
            <a:endParaRPr kumimoji="0" lang="zh-CN" sz="2000" kern="1200" cap="none" spc="0" normalizeH="0" baseline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R="0" defTabSz="914400">
              <a:lnSpc>
                <a:spcPct val="90000"/>
              </a:lnSpc>
              <a:spcBef>
                <a:spcPct val="20000"/>
              </a:spcBef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sùshèlóu </a:t>
            </a:r>
            <a:endParaRPr kumimoji="0" lang="zh-CN" sz="2000" kern="1200" cap="none" spc="0" normalizeH="0" baseline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R="0" defTabSz="914400">
              <a:lnSpc>
                <a:spcPct val="90000"/>
              </a:lnSpc>
              <a:spcBef>
                <a:spcPct val="20000"/>
              </a:spcBef>
              <a:buClrTx/>
              <a:buSzTx/>
              <a:buFontTx/>
            </a:pPr>
            <a:r>
              <a:rPr 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宿 舍 楼:dormitory building  </a:t>
            </a:r>
            <a:endParaRPr lang="zh-CN" altLang="en-US" sz="2000" noProof="1"/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6605" y="250825"/>
            <a:ext cx="1332865" cy="1332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18565" y="868045"/>
            <a:ext cx="3484245" cy="3681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biān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5 边:side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dōnɡbiɑn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东  边   the east side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xībiɑn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西 边   the west side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nánbiɑn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南 边   the south side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běibiɑn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北 边   the north side</a:t>
            </a:r>
            <a:endParaRPr lang="zh-CN" altLang="en-US" sz="2000"/>
          </a:p>
        </p:txBody>
      </p:sp>
      <p:pic>
        <p:nvPicPr>
          <p:cNvPr id="1229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183" y="2374265"/>
            <a:ext cx="3810000" cy="2559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665" y="3151505"/>
            <a:ext cx="1398270" cy="1398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" y="2603500"/>
            <a:ext cx="1343660" cy="1343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5100955"/>
            <a:ext cx="1585595" cy="1585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835" y="80645"/>
            <a:ext cx="1706245" cy="17062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7" name="内容占位符 2"/>
          <p:cNvSpPr>
            <a:spLocks noGrp="1"/>
          </p:cNvSpPr>
          <p:nvPr>
            <p:ph idx="1"/>
          </p:nvPr>
        </p:nvSpPr>
        <p:spPr>
          <a:xfrm>
            <a:off x="721995" y="1633855"/>
            <a:ext cx="5843270" cy="4299585"/>
          </a:xfrm>
          <a:solidFill>
            <a:schemeClr val="tx2">
              <a:lumMod val="20000"/>
              <a:lumOff val="80000"/>
            </a:schemeClr>
          </a:solidFill>
        </p:spPr>
        <p:txBody>
          <a:bodyPr anchor="t">
            <a:normAutofit/>
          </a:bodyPr>
          <a:p>
            <a:pPr marL="0" algn="l" fontAlgn="base">
              <a:lnSpc>
                <a:spcPts val="2000"/>
              </a:lnSpc>
              <a:buClrTx/>
              <a:buSzTx/>
              <a:buFontTx/>
              <a:buNone/>
            </a:pPr>
            <a:r>
              <a:rPr lang="en-US" altLang="zh-CN" sz="2400" b="1" strike="noStrike" noProof="1" dirty="0">
                <a:sym typeface="+mn-ea"/>
              </a:rPr>
              <a:t> </a:t>
            </a:r>
            <a:r>
              <a:rPr lang="en-US" altLang="zh-CN" sz="2000" strike="noStrike" noProof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 b="1" strike="noStrike" noProof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zài    dōnɡbiɑn/xībiɑn/nánbiɑn/běibiɑn</a:t>
            </a:r>
            <a:endParaRPr lang="en-US" altLang="zh-CN" sz="2000" b="1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b="1" strike="noStrike" noProof="1">
                <a:solidFill>
                  <a:srgbClr val="00206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 b="1" strike="noStrike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en-US" altLang="zh-CN" sz="2000" b="1" strike="noStrike" noProof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sz="2000" b="1" strike="noStrike" noProof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 </a:t>
            </a:r>
            <a:r>
              <a:rPr lang="en-US" altLang="zh-CN" sz="2000" b="1" strike="noStrike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</a:t>
            </a:r>
            <a:r>
              <a:rPr lang="en-US" altLang="zh-CN" sz="2000" b="1" strike="noStrike" noProof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+  </a:t>
            </a:r>
            <a:r>
              <a:rPr sz="2000" b="1" strike="noStrike" noProof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东  边</a:t>
            </a:r>
            <a:r>
              <a:rPr lang="en-US" altLang="zh-CN" sz="2000" b="1" strike="noStrike" noProof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 </a:t>
            </a:r>
            <a:r>
              <a:rPr sz="2000" b="1" strike="noStrike" noProof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西 边</a:t>
            </a:r>
            <a:r>
              <a:rPr lang="en-US" altLang="zh-CN" sz="2000" b="1" strike="noStrike" noProof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  </a:t>
            </a:r>
            <a:r>
              <a:rPr sz="2000" b="1" strike="noStrike" noProof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南 边</a:t>
            </a:r>
            <a:r>
              <a:rPr lang="en-US" altLang="zh-CN" sz="2000" b="1" strike="noStrike" noProof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 </a:t>
            </a:r>
            <a:r>
              <a:rPr sz="2000" b="1" strike="noStrike" noProof="1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北 边</a:t>
            </a:r>
            <a:endParaRPr sz="2000" b="1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 strike="noStrike" noProof="1">
              <a:solidFill>
                <a:srgbClr val="00206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strike="noStrike" noProof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fànɡuǎnr zài nǎr？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A 饭 馆   在  哪儿？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(Where is the restaurant?)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fànɡuǎnr zài sùshèlóu nánbiɑn。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B 饭 馆   在  宿舍 楼  南 边。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algn="l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(It is on the south side of the dormitory.)</a:t>
            </a:r>
            <a:endParaRPr sz="2000" strike="noStrike" noProof="1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156133" y="1702753"/>
            <a:ext cx="2498725" cy="9144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 fontAlgn="base">
              <a:lnSpc>
                <a:spcPct val="90000"/>
              </a:lnSpc>
              <a:buClrTx/>
              <a:buSzTx/>
              <a:buFontTx/>
            </a:pPr>
            <a:r>
              <a:rPr 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yùndònɡchǎnɡ </a:t>
            </a:r>
            <a:endParaRPr lang="zh-CN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algn="ctr" fontAlgn="base">
              <a:lnSpc>
                <a:spcPct val="90000"/>
              </a:lnSpc>
              <a:buClrTx/>
              <a:buSzTx/>
              <a:buFontTx/>
            </a:pPr>
            <a:r>
              <a:rPr 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运 动  场</a:t>
            </a:r>
            <a:endParaRPr lang="zh-CN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algn="ctr" fontAlgn="base">
              <a:lnSpc>
                <a:spcPct val="90000"/>
              </a:lnSpc>
              <a:buClrTx/>
              <a:buSzTx/>
              <a:buFontTx/>
            </a:pPr>
            <a:r>
              <a:rPr lang="en-US" alt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sports ground</a:t>
            </a:r>
            <a:endParaRPr lang="zh-CN" altLang="en-US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19348" y="1702753"/>
            <a:ext cx="1697038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>
              <a:lnSpc>
                <a:spcPct val="90000"/>
              </a:lnSpc>
              <a:buClrTx/>
              <a:buSzTx/>
              <a:buFontTx/>
            </a:pPr>
            <a:r>
              <a:rPr 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túshūɡuǎn 图书 馆</a:t>
            </a:r>
            <a:endParaRPr lang="zh-CN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algn="ctr" fontAlgn="base">
              <a:lnSpc>
                <a:spcPct val="90000"/>
              </a:lnSpc>
              <a:buClrTx/>
              <a:buSzTx/>
              <a:buFontTx/>
            </a:pPr>
            <a:r>
              <a:rPr lang="en-US" alt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library</a:t>
            </a:r>
            <a:endParaRPr lang="zh-CN" altLang="en-US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6450" y="2971800"/>
            <a:ext cx="2498725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R="0" algn="ctr" defTabSz="914400" fontAlgn="base">
              <a:lnSpc>
                <a:spcPct val="90000"/>
              </a:lnSpc>
              <a:spcBef>
                <a:spcPct val="20000"/>
              </a:spcBef>
              <a:buClrTx/>
              <a:buSzTx/>
              <a:buFontTx/>
            </a:pPr>
            <a:r>
              <a:rPr sz="2000" strike="noStrike" noProof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sùshèlóu </a:t>
            </a:r>
            <a:endParaRPr kumimoji="0" sz="2000" strike="noStrike" kern="1200" cap="none" spc="0" normalizeH="0" baseline="0" noProof="1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R="0" algn="ctr" defTabSz="914400" fontAlgn="base">
              <a:lnSpc>
                <a:spcPct val="90000"/>
              </a:lnSpc>
              <a:spcBef>
                <a:spcPct val="20000"/>
              </a:spcBef>
              <a:buClrTx/>
              <a:buSzTx/>
              <a:buFontTx/>
            </a:pPr>
            <a:r>
              <a:rPr sz="2000" strike="noStrike" noProof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宿 舍 楼 </a:t>
            </a:r>
            <a:endParaRPr sz="2000" strike="noStrike" noProof="1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R="0" algn="ctr" defTabSz="914400" fontAlgn="base">
              <a:lnSpc>
                <a:spcPct val="9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strike="noStrike" noProof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dormitory building</a:t>
            </a:r>
            <a:r>
              <a:rPr sz="2000" strike="noStrike" noProof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019348" y="2971800"/>
            <a:ext cx="1697038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>
              <a:lnSpc>
                <a:spcPct val="90000"/>
              </a:lnSpc>
              <a:buClrTx/>
              <a:buSzTx/>
              <a:buFontTx/>
            </a:pPr>
            <a:r>
              <a:rPr 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chāoshì </a:t>
            </a:r>
            <a:endParaRPr lang="zh-CN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algn="ctr" fontAlgn="base">
              <a:lnSpc>
                <a:spcPct val="90000"/>
              </a:lnSpc>
              <a:buClrTx/>
              <a:buSzTx/>
              <a:buFontTx/>
            </a:pPr>
            <a:r>
              <a:rPr lang="en-US" alt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超 市</a:t>
            </a:r>
            <a:r>
              <a:rPr lang="en-US" alt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supermarket</a:t>
            </a:r>
            <a:r>
              <a:rPr 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b="1" strike="noStrike" noProof="1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7557135" y="4240530"/>
            <a:ext cx="1697038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>
              <a:lnSpc>
                <a:spcPct val="90000"/>
              </a:lnSpc>
              <a:buClrTx/>
              <a:buSzTx/>
              <a:buFontTx/>
            </a:pPr>
            <a:r>
              <a:rPr 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fàn ɡuǎn</a:t>
            </a:r>
            <a:r>
              <a:rPr lang="en-US" alt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r</a:t>
            </a:r>
            <a:r>
              <a:rPr 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algn="ctr" fontAlgn="base">
              <a:lnSpc>
                <a:spcPct val="90000"/>
              </a:lnSpc>
              <a:buClrTx/>
              <a:buSzTx/>
              <a:buFontTx/>
            </a:pPr>
            <a:r>
              <a:rPr 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饭  馆 </a:t>
            </a:r>
            <a:endParaRPr lang="zh-CN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algn="ctr" fontAlgn="base">
              <a:lnSpc>
                <a:spcPct val="90000"/>
              </a:lnSpc>
              <a:buClrTx/>
              <a:buSzTx/>
              <a:buFontTx/>
            </a:pPr>
            <a:r>
              <a:rPr lang="en-US" altLang="zh-CN" sz="2000" strike="noStrike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restaurant</a:t>
            </a:r>
            <a:endParaRPr lang="zh-CN" altLang="en-US" sz="2000" strike="noStrike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31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5210" y="37783"/>
            <a:ext cx="2020888" cy="1357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2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9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9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9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9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9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9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9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92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" grpId="0" animBg="1" uiExpand="1" build="p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29_1"/>
  <p:tag name="KSO_WM_TEMPLATE_CATEGORY" val="custom"/>
  <p:tag name="KSO_WM_TEMPLATE_INDEX" val="20177118"/>
  <p:tag name="KSO_WM_TEMPLATE_SUBCATEGORY" val="0"/>
  <p:tag name="KSO_WM_TEMPLATE_THUMBS_INDEX" val="1、5、8、11、14、19、25、28、29、30、32"/>
  <p:tag name="KSO_WM_TEMPLATE_MASTER_TYPE" val="1"/>
  <p:tag name="KSO_WM_TEMPLATE_COLOR_TYPE" val="1"/>
  <p:tag name="KSO_WM_TEMPLATE_MASTER_THUMB_INDEX" val="12"/>
</p:tagLst>
</file>

<file path=ppt/tags/tag226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7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8.xml><?xml version="1.0" encoding="utf-8"?>
<p:tagLst xmlns:p="http://schemas.openxmlformats.org/presentationml/2006/main">
  <p:tag name="KSO_WM_UNIT_PLACING_PICTURE_USER_VIEWPORT" val="{&quot;height&quot;:3826,&quot;width&quot;:5727}"/>
</p:tagLst>
</file>

<file path=ppt/tags/tag229.xml><?xml version="1.0" encoding="utf-8"?>
<p:tagLst xmlns:p="http://schemas.openxmlformats.org/presentationml/2006/main">
  <p:tag name="KSO_WM_UNIT_PLACING_PICTURE_USER_VIEWPORT" val="{&quot;height&quot;:4656,&quot;width&quot;:7680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PP_MARK_KEY" val="4c3bbbb6-5eee-4583-927a-739b358e0f72"/>
  <p:tag name="COMMONDATA" val="eyJoZGlkIjoiMjQzYTgzMjY2ODk2ZDhiZGMwNDYyZmE0OWQ1NzIzZWU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16">
      <a:dk1>
        <a:srgbClr val="000000"/>
      </a:dk1>
      <a:lt1>
        <a:srgbClr val="FFFFFF"/>
      </a:lt1>
      <a:dk2>
        <a:srgbClr val="A4D5CF"/>
      </a:dk2>
      <a:lt2>
        <a:srgbClr val="DFF4F2"/>
      </a:lt2>
      <a:accent1>
        <a:srgbClr val="3C8178"/>
      </a:accent1>
      <a:accent2>
        <a:srgbClr val="007B87"/>
      </a:accent2>
      <a:accent3>
        <a:srgbClr val="007297"/>
      </a:accent3>
      <a:accent4>
        <a:srgbClr val="12659F"/>
      </a:accent4>
      <a:accent5>
        <a:srgbClr val="4F5296"/>
      </a:accent5>
      <a:accent6>
        <a:srgbClr val="783C81"/>
      </a:accent6>
      <a:hlink>
        <a:srgbClr val="658BD5"/>
      </a:hlink>
      <a:folHlink>
        <a:srgbClr val="9F69A3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4498</Words>
  <Application>WPS 演示</Application>
  <PresentationFormat>宽屏</PresentationFormat>
  <Paragraphs>363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汉仪旗黑-85S</vt:lpstr>
      <vt:lpstr>黑体</vt:lpstr>
      <vt:lpstr>Franklin Gothic Book</vt:lpstr>
      <vt:lpstr>Century</vt:lpstr>
      <vt:lpstr>Arial Unicode MS</vt:lpstr>
      <vt:lpstr>Office 主题​​</vt:lpstr>
      <vt:lpstr>zhōnɡɡuó yínhánɡ zài nǎr？  7 中  国   银 行  在  哪儿？     Lesson   7    Where is the bank of China?          　</vt:lpstr>
      <vt:lpstr>PowerPoint 演示文稿</vt:lpstr>
      <vt:lpstr>PowerPoint 演示文稿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xiaoc</dc:creator>
  <cp:lastModifiedBy>沙茜</cp:lastModifiedBy>
  <cp:revision>121</cp:revision>
  <dcterms:created xsi:type="dcterms:W3CDTF">2019-08-11T11:31:00Z</dcterms:created>
  <dcterms:modified xsi:type="dcterms:W3CDTF">2024-04-15T06:00:29Z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553186367F83470598D36DDC10021F9A</vt:lpwstr>
  </property>
</Properties>
</file>